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8661" r:id="rId3"/>
    <p:sldId id="8662" r:id="rId4"/>
    <p:sldId id="270" r:id="rId5"/>
    <p:sldId id="303" r:id="rId6"/>
    <p:sldId id="8665" r:id="rId7"/>
    <p:sldId id="8656" r:id="rId8"/>
    <p:sldId id="8655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2024/11/27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AC3D-2E20-434C-9CB8-B7AC7A0A607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AC3D-2E20-434C-9CB8-B7AC7A0A607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CC35-D5DC-9D92-30CB-205F88014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977AF1-3162-7620-C673-4EB894BE2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434B29D-F58A-F666-59C8-3656492E0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D3E5A3-62DA-D196-492A-9FA8346D0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AC3D-2E20-434C-9CB8-B7AC7A0A60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19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E6307-B339-4BB6-917D-3C234732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072071-EDC3-4497-9CF5-D380D8263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en-US"/>
              <a:t>Click here to edit master subtitle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51E2-6110-42B6-AD1C-2A061E70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7BF-E70D-46F2-806A-019D5E9D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0F3DE-A7B7-4C33-862E-179405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1179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F56CA-60B2-41D2-9BC1-9F491180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36413-0D1F-49C6-ABC3-E88B00AA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967AC-5B2E-4CE5-B02B-28F41E91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432D6-B28E-4415-90A8-1491910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1B169-DE41-4C59-B264-6376E14F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2519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B3E7E-5BF0-4A59-8E75-85A61178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94D29-58BB-4975-B376-EF1A5BC2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8C711-39DA-4EF0-8F62-5B958554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A974-65FE-4464-B01A-02E8F7EF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0632-8296-4676-AD40-600AE63B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8881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24A33F-66D4-4911-8D8D-AE9A17AF3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b="7940"/>
          <a:stretch>
            <a:fillRect/>
          </a:stretch>
        </p:blipFill>
        <p:spPr>
          <a:xfrm flipH="1">
            <a:off x="0" y="-30480"/>
            <a:ext cx="12192000" cy="691896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531EA7C-6625-4C1A-BF2F-21B9F3C4550E}"/>
              </a:ext>
            </a:extLst>
          </p:cNvPr>
          <p:cNvSpPr/>
          <p:nvPr userDrawn="1"/>
        </p:nvSpPr>
        <p:spPr>
          <a:xfrm>
            <a:off x="351097" y="380999"/>
            <a:ext cx="11489804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74069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8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en-US" altLang="en-US" sz="1100"/>
              <a:pPr>
                <a:defRPr/>
              </a:pPr>
              <a:t>11/27/2024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en-US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9624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96949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09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>
        <p:blinds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88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6659563" y="2632075"/>
            <a:ext cx="4295775" cy="26844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7887" y="4664885"/>
            <a:ext cx="827316" cy="827314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40588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4743450" y="1751012"/>
            <a:ext cx="6400800" cy="4114800"/>
          </a:xfrm>
          <a:custGeom>
            <a:avLst/>
            <a:gdLst>
              <a:gd name="connsiteX0" fmla="*/ 4648200 w 6400800"/>
              <a:gd name="connsiteY0" fmla="*/ 2131255 h 4114800"/>
              <a:gd name="connsiteX1" fmla="*/ 6400800 w 6400800"/>
              <a:gd name="connsiteY1" fmla="*/ 2131255 h 4114800"/>
              <a:gd name="connsiteX2" fmla="*/ 6400800 w 6400800"/>
              <a:gd name="connsiteY2" fmla="*/ 4114800 h 4114800"/>
              <a:gd name="connsiteX3" fmla="*/ 4648200 w 6400800"/>
              <a:gd name="connsiteY3" fmla="*/ 4114800 h 4114800"/>
              <a:gd name="connsiteX4" fmla="*/ 0 w 6400800"/>
              <a:gd name="connsiteY4" fmla="*/ 2131255 h 4114800"/>
              <a:gd name="connsiteX5" fmla="*/ 4514850 w 6400800"/>
              <a:gd name="connsiteY5" fmla="*/ 2131255 h 4114800"/>
              <a:gd name="connsiteX6" fmla="*/ 4514850 w 6400800"/>
              <a:gd name="connsiteY6" fmla="*/ 4114800 h 4114800"/>
              <a:gd name="connsiteX7" fmla="*/ 0 w 6400800"/>
              <a:gd name="connsiteY7" fmla="*/ 4114800 h 4114800"/>
              <a:gd name="connsiteX8" fmla="*/ 1885950 w 6400800"/>
              <a:gd name="connsiteY8" fmla="*/ 0 h 4114800"/>
              <a:gd name="connsiteX9" fmla="*/ 6400800 w 6400800"/>
              <a:gd name="connsiteY9" fmla="*/ 0 h 4114800"/>
              <a:gd name="connsiteX10" fmla="*/ 6400800 w 6400800"/>
              <a:gd name="connsiteY10" fmla="*/ 1983545 h 4114800"/>
              <a:gd name="connsiteX11" fmla="*/ 1885950 w 6400800"/>
              <a:gd name="connsiteY11" fmla="*/ 1983545 h 4114800"/>
              <a:gd name="connsiteX12" fmla="*/ 0 w 6400800"/>
              <a:gd name="connsiteY12" fmla="*/ 0 h 4114800"/>
              <a:gd name="connsiteX13" fmla="*/ 1752600 w 6400800"/>
              <a:gd name="connsiteY13" fmla="*/ 0 h 4114800"/>
              <a:gd name="connsiteX14" fmla="*/ 1752600 w 6400800"/>
              <a:gd name="connsiteY14" fmla="*/ 1983545 h 4114800"/>
              <a:gd name="connsiteX15" fmla="*/ 0 w 6400800"/>
              <a:gd name="connsiteY15" fmla="*/ 1983545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00800" h="4114800">
                <a:moveTo>
                  <a:pt x="4648200" y="2131255"/>
                </a:moveTo>
                <a:lnTo>
                  <a:pt x="6400800" y="2131255"/>
                </a:lnTo>
                <a:lnTo>
                  <a:pt x="6400800" y="4114800"/>
                </a:lnTo>
                <a:lnTo>
                  <a:pt x="4648200" y="4114800"/>
                </a:lnTo>
                <a:close/>
                <a:moveTo>
                  <a:pt x="0" y="2131255"/>
                </a:moveTo>
                <a:lnTo>
                  <a:pt x="4514850" y="2131255"/>
                </a:lnTo>
                <a:lnTo>
                  <a:pt x="4514850" y="4114800"/>
                </a:lnTo>
                <a:lnTo>
                  <a:pt x="0" y="4114800"/>
                </a:lnTo>
                <a:close/>
                <a:moveTo>
                  <a:pt x="1885950" y="0"/>
                </a:moveTo>
                <a:lnTo>
                  <a:pt x="6400800" y="0"/>
                </a:lnTo>
                <a:lnTo>
                  <a:pt x="6400800" y="1983545"/>
                </a:lnTo>
                <a:lnTo>
                  <a:pt x="1885950" y="1983545"/>
                </a:lnTo>
                <a:close/>
                <a:moveTo>
                  <a:pt x="0" y="0"/>
                </a:moveTo>
                <a:lnTo>
                  <a:pt x="1752600" y="0"/>
                </a:lnTo>
                <a:lnTo>
                  <a:pt x="1752600" y="1983545"/>
                </a:lnTo>
                <a:lnTo>
                  <a:pt x="0" y="1983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3203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77EB-7B1C-4797-B807-1B765A21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EB334-C061-42FA-A5AE-07BFA353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535A-CA5C-4FEB-8741-595DAE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168A3-DC42-4431-B2A4-33DDF8F9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EB0B5-8941-4C75-B707-5940D44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63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5127F-20D8-4068-878F-48890575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n-US" altLang="en-US"/>
              <a:t>Click here to edit master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8F518-0D22-4132-8C68-ED1D5468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en-US"/>
              <a:t>Edit Master Text Style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F2D2F-B897-46FD-A83C-A03ED06B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671F4-D60B-47B4-BB35-3100C474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5399D-A2E8-4CAD-B3BB-26E911D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2767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A8BC-975A-4B24-8DA5-BFD408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4331B-1258-49A7-A448-BA619BD2C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32F10-E7A1-4918-9586-614F8931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15400-E657-44A6-9431-0775D13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BE32A-A4EE-4002-9DA3-2E867BA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5ECE8-9536-4F2A-A2C6-F24A7E3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9736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8D4C-61C7-4860-85A6-A3F6A9C4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5404-67DA-47BC-BDC7-CFE0371E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Edit Master Text Style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319B-9EFD-4F2B-AFB4-6F8FF9B70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A08BC7-5813-4F8F-A400-9C517B3D3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Edit Master Text Style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A17C35-FA6D-40CF-817E-CED56FC47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08C43-40B8-47E0-BEE5-4D569B3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C5204-5B7E-43D5-BD5A-EE4E204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D37292-8C9A-410B-BA66-F1870002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63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604C9-D928-41DE-A839-3EAEC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AC134-AFFB-4EBC-8577-3763C77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0B644-513C-4606-84A6-087331D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4FFAE-F259-4982-A5E1-51E87518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714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FB671-D110-4C75-BC20-D71012F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D5A602-2A66-4B9D-AC99-DCA045F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DC037-E85D-4B1C-AAF2-707E2003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73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8E56B-88A9-4A63-AA39-EEC66F4B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 sz="3100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D1967-9EA4-49D8-B47A-A4928B9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/>
              <a:t>Edit Master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0B7C7-9F69-405B-A724-A56FFE8C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Edit Master Text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3FB0E-9CF1-484B-B4E7-EDED72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58464-C1D5-4E69-91AB-FEEADBE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4698F-D47F-464C-8A82-581E076C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791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E7E5-5001-424A-AA19-22C73E29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 sz="3100"/>
              <a:t>Click here to edit master header styles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281FE-6EDA-43D6-9015-553BF16E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C39A6-BBC0-4016-B558-EF17FDE3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Edit Master Text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275C6-0447-48E4-871A-D2274E6D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F0A44-B67C-432B-AF7A-A261D75E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500BC-68D8-47FB-87BF-3CAD99B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297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264FB-0618-4E18-959B-77CB113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56141-EDC8-4561-B210-A15B1651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B7860-1501-44BF-BDA2-4ECAC48F4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en-US" altLang="en-US" sz="1100" smtClean="0"/>
              <a:t>11/27/2024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586E5-F721-4A39-860D-941C9E93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DB4B5-A198-4FFC-8349-20B0234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1.jpe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9FD22B-DCD9-4DD0-B355-A220601B62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b="7940"/>
          <a:stretch>
            <a:fillRect/>
          </a:stretch>
        </p:blipFill>
        <p:spPr>
          <a:xfrm flipH="1">
            <a:off x="0" y="-30480"/>
            <a:ext cx="12192000" cy="6918960"/>
          </a:xfrm>
          <a:prstGeom prst="rect">
            <a:avLst/>
          </a:prstGeom>
          <a:effectLst>
            <a:glow rad="38100">
              <a:schemeClr val="accent1">
                <a:lumMod val="5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  <a:reflection stA="45000" endPos="65000" dist="50800" dir="5400000" sy="-100000" algn="bl" rotWithShape="0"/>
          </a:effectLst>
        </p:spPr>
      </p:pic>
      <p:pic>
        <p:nvPicPr>
          <p:cNvPr id="12" name="悠扬婉转充满希望的钢琴节奏背景乐_1分38秒">
            <a:hlinkClick r:id="" action="ppaction://media"/>
            <a:extLst>
              <a:ext uri="{FF2B5EF4-FFF2-40B4-BE49-F238E27FC236}">
                <a16:creationId xmlns:a16="http://schemas.microsoft.com/office/drawing/2014/main" id="{43E79D48-1776-42D5-9DE5-CEACE11BE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47395" y="-30480"/>
            <a:ext cx="487363" cy="4873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0A91F-848E-F02B-ADA9-260766FB5E87}"/>
              </a:ext>
            </a:extLst>
          </p:cNvPr>
          <p:cNvSpPr txBox="1"/>
          <p:nvPr/>
        </p:nvSpPr>
        <p:spPr>
          <a:xfrm>
            <a:off x="431321" y="2705725"/>
            <a:ext cx="78327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Iris Tumour Detection</a:t>
            </a:r>
            <a:b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</a:t>
            </a:r>
            <a:r>
              <a:rPr lang="en-IN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onvolutional Neural 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etworks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9B311-4D74-57B1-847C-5DCB89A7FE83}"/>
              </a:ext>
            </a:extLst>
          </p:cNvPr>
          <p:cNvSpPr txBox="1"/>
          <p:nvPr/>
        </p:nvSpPr>
        <p:spPr>
          <a:xfrm>
            <a:off x="2898474" y="4152275"/>
            <a:ext cx="350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Under the guidance of -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Mentor : Mr. Pravin Fernando 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B8613-DCF7-660E-206C-B13CF253E091}"/>
              </a:ext>
            </a:extLst>
          </p:cNvPr>
          <p:cNvSpPr txBox="1"/>
          <p:nvPr/>
        </p:nvSpPr>
        <p:spPr>
          <a:xfrm>
            <a:off x="9846595" y="5508269"/>
            <a:ext cx="162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No. - 6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CF4B3-8CF0-CECE-3C29-4A79D61580A7}"/>
              </a:ext>
            </a:extLst>
          </p:cNvPr>
          <p:cNvSpPr txBox="1"/>
          <p:nvPr/>
        </p:nvSpPr>
        <p:spPr>
          <a:xfrm>
            <a:off x="9846595" y="5908379"/>
            <a:ext cx="2345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 </a:t>
            </a:r>
          </a:p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Keyuri Milind Patil</a:t>
            </a:r>
          </a:p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Jyothika Kakulapati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3546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9FD22B-DCD9-4DD0-B355-A220601B62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b="7940"/>
          <a:stretch>
            <a:fillRect/>
          </a:stretch>
        </p:blipFill>
        <p:spPr>
          <a:xfrm flipH="1">
            <a:off x="0" y="-30480"/>
            <a:ext cx="12192000" cy="6918960"/>
          </a:xfrm>
          <a:prstGeom prst="rect">
            <a:avLst/>
          </a:prstGeom>
          <a:effectLst>
            <a:glow rad="38100">
              <a:schemeClr val="accent1">
                <a:lumMod val="50000"/>
              </a:schemeClr>
            </a:glow>
            <a:reflection stA="45000" endPos="65000" dist="50800" dir="5400000" sy="-100000" algn="bl" rotWithShape="0"/>
          </a:effectLst>
        </p:spPr>
      </p:pic>
      <p:pic>
        <p:nvPicPr>
          <p:cNvPr id="12" name="悠扬婉转充满希望的钢琴节奏背景乐_1分38秒">
            <a:hlinkClick r:id="" action="ppaction://media"/>
            <a:extLst>
              <a:ext uri="{FF2B5EF4-FFF2-40B4-BE49-F238E27FC236}">
                <a16:creationId xmlns:a16="http://schemas.microsoft.com/office/drawing/2014/main" id="{43E79D48-1776-42D5-9DE5-CEACE11BE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47395" y="-30480"/>
            <a:ext cx="487363" cy="487363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09234E14-14B1-39AD-CE39-D02A9BB42A7C}"/>
              </a:ext>
            </a:extLst>
          </p:cNvPr>
          <p:cNvSpPr txBox="1">
            <a:spLocks/>
          </p:cNvSpPr>
          <p:nvPr/>
        </p:nvSpPr>
        <p:spPr>
          <a:xfrm>
            <a:off x="937046" y="1106477"/>
            <a:ext cx="5455127" cy="7138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89316-6C85-2C58-1044-189255EF466B}"/>
              </a:ext>
            </a:extLst>
          </p:cNvPr>
          <p:cNvSpPr txBox="1"/>
          <p:nvPr/>
        </p:nvSpPr>
        <p:spPr>
          <a:xfrm>
            <a:off x="366450" y="2094149"/>
            <a:ext cx="74318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Statement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To 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capable of detecting tumor in iris images.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project, "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Iris Tumor Detection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(CNN)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," aims to introduce students to deep learning techniques in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imaging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focusing on detecting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tumors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iris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images.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for image classification, this project will help to understand how medical imaging tasks can benefit from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enabling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diagnosis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tumors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9FD22B-DCD9-4DD0-B355-A220601B62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b="7940"/>
          <a:stretch>
            <a:fillRect/>
          </a:stretch>
        </p:blipFill>
        <p:spPr>
          <a:xfrm flipH="1">
            <a:off x="0" y="-30480"/>
            <a:ext cx="12192000" cy="6918960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悠扬婉转充满希望的钢琴节奏背景乐_1分38秒">
            <a:hlinkClick r:id="" action="ppaction://media"/>
            <a:extLst>
              <a:ext uri="{FF2B5EF4-FFF2-40B4-BE49-F238E27FC236}">
                <a16:creationId xmlns:a16="http://schemas.microsoft.com/office/drawing/2014/main" id="{43E79D48-1776-42D5-9DE5-CEACE11BE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47395" y="-30480"/>
            <a:ext cx="487363" cy="487363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77C2EA8-A43A-EF09-A9F1-EEE0E3C7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itle 21">
            <a:extLst>
              <a:ext uri="{FF2B5EF4-FFF2-40B4-BE49-F238E27FC236}">
                <a16:creationId xmlns:a16="http://schemas.microsoft.com/office/drawing/2014/main" id="{6E33CD07-C3B4-9256-12D5-0E59738BEDC4}"/>
              </a:ext>
            </a:extLst>
          </p:cNvPr>
          <p:cNvSpPr txBox="1">
            <a:spLocks/>
          </p:cNvSpPr>
          <p:nvPr/>
        </p:nvSpPr>
        <p:spPr>
          <a:xfrm>
            <a:off x="86890" y="1103355"/>
            <a:ext cx="7392212" cy="670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D89F1-4FFC-4CF2-40C6-5525B1B121D0}"/>
              </a:ext>
            </a:extLst>
          </p:cNvPr>
          <p:cNvSpPr txBox="1"/>
          <p:nvPr/>
        </p:nvSpPr>
        <p:spPr>
          <a:xfrm>
            <a:off x="511744" y="1687650"/>
            <a:ext cx="7122634" cy="5940088"/>
          </a:xfrm>
          <a:custGeom>
            <a:avLst/>
            <a:gdLst>
              <a:gd name="connsiteX0" fmla="*/ 0 w 8403336"/>
              <a:gd name="connsiteY0" fmla="*/ 0 h 5293757"/>
              <a:gd name="connsiteX1" fmla="*/ 8403336 w 8403336"/>
              <a:gd name="connsiteY1" fmla="*/ 0 h 5293757"/>
              <a:gd name="connsiteX2" fmla="*/ 8403336 w 8403336"/>
              <a:gd name="connsiteY2" fmla="*/ 5293757 h 5293757"/>
              <a:gd name="connsiteX3" fmla="*/ 0 w 8403336"/>
              <a:gd name="connsiteY3" fmla="*/ 5293757 h 5293757"/>
              <a:gd name="connsiteX4" fmla="*/ 0 w 8403336"/>
              <a:gd name="connsiteY4" fmla="*/ 0 h 5293757"/>
              <a:gd name="connsiteX0" fmla="*/ 0 w 8403336"/>
              <a:gd name="connsiteY0" fmla="*/ 0 h 5293757"/>
              <a:gd name="connsiteX1" fmla="*/ 8403336 w 8403336"/>
              <a:gd name="connsiteY1" fmla="*/ 0 h 5293757"/>
              <a:gd name="connsiteX2" fmla="*/ 8403336 w 8403336"/>
              <a:gd name="connsiteY2" fmla="*/ 5293757 h 5293757"/>
              <a:gd name="connsiteX3" fmla="*/ 17253 w 8403336"/>
              <a:gd name="connsiteY3" fmla="*/ 4534632 h 5293757"/>
              <a:gd name="connsiteX4" fmla="*/ 0 w 8403336"/>
              <a:gd name="connsiteY4" fmla="*/ 0 h 5293757"/>
              <a:gd name="connsiteX0" fmla="*/ 0 w 8420589"/>
              <a:gd name="connsiteY0" fmla="*/ 0 h 4534632"/>
              <a:gd name="connsiteX1" fmla="*/ 8403336 w 8420589"/>
              <a:gd name="connsiteY1" fmla="*/ 0 h 4534632"/>
              <a:gd name="connsiteX2" fmla="*/ 8420589 w 8420589"/>
              <a:gd name="connsiteY2" fmla="*/ 4482874 h 4534632"/>
              <a:gd name="connsiteX3" fmla="*/ 17253 w 8420589"/>
              <a:gd name="connsiteY3" fmla="*/ 4534632 h 4534632"/>
              <a:gd name="connsiteX4" fmla="*/ 0 w 8420589"/>
              <a:gd name="connsiteY4" fmla="*/ 0 h 453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0589" h="4534632">
                <a:moveTo>
                  <a:pt x="0" y="0"/>
                </a:moveTo>
                <a:lnTo>
                  <a:pt x="8403336" y="0"/>
                </a:lnTo>
                <a:lnTo>
                  <a:pt x="8420589" y="4482874"/>
                </a:lnTo>
                <a:lnTo>
                  <a:pt x="17253" y="4534632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&amp; Programming Languages: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For ML model development &amp; backend processing.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Html5, CSS3, Bootstrap 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For styling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pages.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For designing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pages.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&amp; Frameworks: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 / Pytorch, Keras, scikit-learn 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Core libraries used for developing deep-learning model.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OpenCV, pillow(PIL) 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For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localization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resizing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augmenting images.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 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numerical operations and handling image arrays.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 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data manipulation and organization (if tabular data is used).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Core frameworks to handle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requests 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platform.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3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A3ECF8-A6C1-8997-2F6B-C3E988C78214}"/>
              </a:ext>
            </a:extLst>
          </p:cNvPr>
          <p:cNvSpPr txBox="1"/>
          <p:nvPr/>
        </p:nvSpPr>
        <p:spPr>
          <a:xfrm>
            <a:off x="3363957" y="706105"/>
            <a:ext cx="576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FLOW DIAGRAM</a:t>
            </a:r>
            <a:endParaRPr lang="en-IN" sz="3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446760-E3B2-7183-5741-E7197F16C8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361" t="42668" r="28770" b="9599"/>
          <a:stretch/>
        </p:blipFill>
        <p:spPr>
          <a:xfrm>
            <a:off x="3003300" y="2774737"/>
            <a:ext cx="6747210" cy="34650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C2D239-F212-EA4A-1CA7-FC722BA6C7A7}"/>
              </a:ext>
            </a:extLst>
          </p:cNvPr>
          <p:cNvSpPr/>
          <p:nvPr/>
        </p:nvSpPr>
        <p:spPr>
          <a:xfrm>
            <a:off x="1507725" y="3115052"/>
            <a:ext cx="969264" cy="3020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C28B00-5326-FCB0-FAB5-8900E7CB0F8E}"/>
              </a:ext>
            </a:extLst>
          </p:cNvPr>
          <p:cNvCxnSpPr>
            <a:cxnSpLocks/>
          </p:cNvCxnSpPr>
          <p:nvPr/>
        </p:nvCxnSpPr>
        <p:spPr>
          <a:xfrm>
            <a:off x="2476989" y="3268166"/>
            <a:ext cx="617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CD393A6-524B-C54C-F265-DAB119BBB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403" y="2100991"/>
            <a:ext cx="754571" cy="6737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EEA13A-6EA6-20F5-EB59-74BA42EE2C18}"/>
              </a:ext>
            </a:extLst>
          </p:cNvPr>
          <p:cNvSpPr txBox="1"/>
          <p:nvPr/>
        </p:nvSpPr>
        <p:spPr>
          <a:xfrm>
            <a:off x="2838469" y="1754863"/>
            <a:ext cx="171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image 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0E4B2-E6DA-ACFF-2AF3-0F964649FA24}"/>
              </a:ext>
            </a:extLst>
          </p:cNvPr>
          <p:cNvSpPr/>
          <p:nvPr/>
        </p:nvSpPr>
        <p:spPr>
          <a:xfrm>
            <a:off x="2678157" y="1627753"/>
            <a:ext cx="7141464" cy="4523728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611509" y="1438918"/>
            <a:ext cx="11145936" cy="4287777"/>
            <a:chOff x="383" y="1721"/>
            <a:chExt cx="18434" cy="7091"/>
          </a:xfrm>
        </p:grpSpPr>
        <p:grpSp>
          <p:nvGrpSpPr>
            <p:cNvPr id="17" name="组合 3"/>
            <p:cNvGrpSpPr/>
            <p:nvPr/>
          </p:nvGrpSpPr>
          <p:grpSpPr>
            <a:xfrm>
              <a:off x="5216" y="1721"/>
              <a:ext cx="8393" cy="5636"/>
              <a:chOff x="3431250" y="1639523"/>
              <a:chExt cx="5329499" cy="3578954"/>
            </a:xfrm>
          </p:grpSpPr>
          <p:sp>
            <p:nvSpPr>
              <p:cNvPr id="18" name="AutoShape 9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    <p:cNvSpPr/>
              <p:nvPr/>
            </p:nvSpPr>
            <p:spPr bwMode="auto">
              <a:xfrm>
                <a:off x="4296687" y="1639523"/>
                <a:ext cx="1735824" cy="20023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5400"/>
                    </a:lnTo>
                    <a:lnTo>
                      <a:pt x="21599" y="16200"/>
                    </a:lnTo>
                    <a:lnTo>
                      <a:pt x="10799" y="21599"/>
                    </a:lnTo>
                    <a:lnTo>
                      <a:pt x="0" y="16199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5189D3"/>
              </a:solidFill>
              <a:ln w="9525" cap="flat" cmpd="sng">
                <a:noFill/>
                <a:prstDash val="solid"/>
                <a:miter lim="0"/>
              </a:ln>
              <a:effec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marL="0" marR="0" lvl="0" indent="0" algn="ctr" defTabSz="584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40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AutoShape 9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    <p:cNvSpPr/>
              <p:nvPr/>
            </p:nvSpPr>
            <p:spPr bwMode="auto">
              <a:xfrm>
                <a:off x="3431250" y="3216096"/>
                <a:ext cx="1735824" cy="20023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5400"/>
                    </a:lnTo>
                    <a:lnTo>
                      <a:pt x="21599" y="16200"/>
                    </a:lnTo>
                    <a:lnTo>
                      <a:pt x="10799" y="21599"/>
                    </a:lnTo>
                    <a:lnTo>
                      <a:pt x="0" y="16199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5189D3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marL="0" marR="0" lvl="0" indent="0" algn="ctr" defTabSz="584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AutoShape 9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    <p:cNvSpPr/>
              <p:nvPr/>
            </p:nvSpPr>
            <p:spPr bwMode="auto">
              <a:xfrm>
                <a:off x="7024925" y="3216096"/>
                <a:ext cx="1735824" cy="20023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5400"/>
                    </a:lnTo>
                    <a:lnTo>
                      <a:pt x="21599" y="16200"/>
                    </a:lnTo>
                    <a:lnTo>
                      <a:pt x="10799" y="21599"/>
                    </a:lnTo>
                    <a:lnTo>
                      <a:pt x="0" y="16199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5189D3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marL="0" marR="0" lvl="0" indent="0" algn="ctr" defTabSz="584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AutoShape 9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    <p:cNvSpPr/>
              <p:nvPr/>
            </p:nvSpPr>
            <p:spPr bwMode="auto">
              <a:xfrm>
                <a:off x="6114027" y="1640620"/>
                <a:ext cx="1735824" cy="20023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21599" y="5400"/>
                    </a:lnTo>
                    <a:lnTo>
                      <a:pt x="21599" y="16200"/>
                    </a:lnTo>
                    <a:lnTo>
                      <a:pt x="10799" y="21599"/>
                    </a:lnTo>
                    <a:lnTo>
                      <a:pt x="0" y="16199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5189D3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>
                <a:lvl1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1pPr>
                <a:lvl2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2pPr>
                <a:lvl3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3pPr>
                <a:lvl4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4pPr>
                <a:lvl5pPr defTabSz="584200"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5pPr>
                <a:lvl6pPr marL="18288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6pPr>
                <a:lvl7pPr marL="22860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7pPr>
                <a:lvl8pPr marL="27432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8pPr>
                <a:lvl9pPr marL="3200400" algn="ctr" defTabSz="58420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Gill Sans" charset="0"/>
                    <a:cs typeface="Gill Sans" charset="0"/>
                    <a:sym typeface="Gill Sans" charset="0"/>
                  </a:defRPr>
                </a:lvl9pPr>
              </a:lstStyle>
              <a:p>
                <a:pPr marL="0" marR="0" lvl="0" indent="0" algn="ctr" defTabSz="584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3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" name="Freeform 268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    <p:cNvSpPr>
                <a:spLocks noEditPoints="1"/>
              </p:cNvSpPr>
              <p:nvPr/>
            </p:nvSpPr>
            <p:spPr bwMode="auto">
              <a:xfrm>
                <a:off x="5980396" y="3766527"/>
                <a:ext cx="383821" cy="383821"/>
              </a:xfrm>
              <a:custGeom>
                <a:avLst/>
                <a:gdLst>
                  <a:gd name="T0" fmla="*/ 42 w 44"/>
                  <a:gd name="T1" fmla="*/ 38 h 44"/>
                  <a:gd name="T2" fmla="*/ 38 w 44"/>
                  <a:gd name="T3" fmla="*/ 42 h 44"/>
                  <a:gd name="T4" fmla="*/ 32 w 44"/>
                  <a:gd name="T5" fmla="*/ 44 h 44"/>
                  <a:gd name="T6" fmla="*/ 27 w 44"/>
                  <a:gd name="T7" fmla="*/ 42 h 44"/>
                  <a:gd name="T8" fmla="*/ 21 w 44"/>
                  <a:gd name="T9" fmla="*/ 36 h 44"/>
                  <a:gd name="T10" fmla="*/ 19 w 44"/>
                  <a:gd name="T11" fmla="*/ 31 h 44"/>
                  <a:gd name="T12" fmla="*/ 21 w 44"/>
                  <a:gd name="T13" fmla="*/ 25 h 44"/>
                  <a:gd name="T14" fmla="*/ 19 w 44"/>
                  <a:gd name="T15" fmla="*/ 23 h 44"/>
                  <a:gd name="T16" fmla="*/ 13 w 44"/>
                  <a:gd name="T17" fmla="*/ 25 h 44"/>
                  <a:gd name="T18" fmla="*/ 8 w 44"/>
                  <a:gd name="T19" fmla="*/ 23 h 44"/>
                  <a:gd name="T20" fmla="*/ 2 w 44"/>
                  <a:gd name="T21" fmla="*/ 17 h 44"/>
                  <a:gd name="T22" fmla="*/ 0 w 44"/>
                  <a:gd name="T23" fmla="*/ 12 h 44"/>
                  <a:gd name="T24" fmla="*/ 2 w 44"/>
                  <a:gd name="T25" fmla="*/ 6 h 44"/>
                  <a:gd name="T26" fmla="*/ 6 w 44"/>
                  <a:gd name="T27" fmla="*/ 2 h 44"/>
                  <a:gd name="T28" fmla="*/ 12 w 44"/>
                  <a:gd name="T29" fmla="*/ 0 h 44"/>
                  <a:gd name="T30" fmla="*/ 17 w 44"/>
                  <a:gd name="T31" fmla="*/ 2 h 44"/>
                  <a:gd name="T32" fmla="*/ 23 w 44"/>
                  <a:gd name="T33" fmla="*/ 8 h 44"/>
                  <a:gd name="T34" fmla="*/ 25 w 44"/>
                  <a:gd name="T35" fmla="*/ 13 h 44"/>
                  <a:gd name="T36" fmla="*/ 23 w 44"/>
                  <a:gd name="T37" fmla="*/ 19 h 44"/>
                  <a:gd name="T38" fmla="*/ 25 w 44"/>
                  <a:gd name="T39" fmla="*/ 21 h 44"/>
                  <a:gd name="T40" fmla="*/ 31 w 44"/>
                  <a:gd name="T41" fmla="*/ 19 h 44"/>
                  <a:gd name="T42" fmla="*/ 36 w 44"/>
                  <a:gd name="T43" fmla="*/ 21 h 44"/>
                  <a:gd name="T44" fmla="*/ 42 w 44"/>
                  <a:gd name="T45" fmla="*/ 27 h 44"/>
                  <a:gd name="T46" fmla="*/ 44 w 44"/>
                  <a:gd name="T47" fmla="*/ 32 h 44"/>
                  <a:gd name="T48" fmla="*/ 42 w 44"/>
                  <a:gd name="T49" fmla="*/ 38 h 44"/>
                  <a:gd name="T50" fmla="*/ 19 w 44"/>
                  <a:gd name="T51" fmla="*/ 12 h 44"/>
                  <a:gd name="T52" fmla="*/ 14 w 44"/>
                  <a:gd name="T53" fmla="*/ 6 h 44"/>
                  <a:gd name="T54" fmla="*/ 12 w 44"/>
                  <a:gd name="T55" fmla="*/ 5 h 44"/>
                  <a:gd name="T56" fmla="*/ 10 w 44"/>
                  <a:gd name="T57" fmla="*/ 6 h 44"/>
                  <a:gd name="T58" fmla="*/ 6 w 44"/>
                  <a:gd name="T59" fmla="*/ 10 h 44"/>
                  <a:gd name="T60" fmla="*/ 5 w 44"/>
                  <a:gd name="T61" fmla="*/ 12 h 44"/>
                  <a:gd name="T62" fmla="*/ 6 w 44"/>
                  <a:gd name="T63" fmla="*/ 13 h 44"/>
                  <a:gd name="T64" fmla="*/ 12 w 44"/>
                  <a:gd name="T65" fmla="*/ 19 h 44"/>
                  <a:gd name="T66" fmla="*/ 13 w 44"/>
                  <a:gd name="T67" fmla="*/ 20 h 44"/>
                  <a:gd name="T68" fmla="*/ 15 w 44"/>
                  <a:gd name="T69" fmla="*/ 19 h 44"/>
                  <a:gd name="T70" fmla="*/ 13 w 44"/>
                  <a:gd name="T71" fmla="*/ 16 h 44"/>
                  <a:gd name="T72" fmla="*/ 16 w 44"/>
                  <a:gd name="T73" fmla="*/ 13 h 44"/>
                  <a:gd name="T74" fmla="*/ 19 w 44"/>
                  <a:gd name="T75" fmla="*/ 15 h 44"/>
                  <a:gd name="T76" fmla="*/ 20 w 44"/>
                  <a:gd name="T77" fmla="*/ 13 h 44"/>
                  <a:gd name="T78" fmla="*/ 19 w 44"/>
                  <a:gd name="T79" fmla="*/ 12 h 44"/>
                  <a:gd name="T80" fmla="*/ 38 w 44"/>
                  <a:gd name="T81" fmla="*/ 30 h 44"/>
                  <a:gd name="T82" fmla="*/ 32 w 44"/>
                  <a:gd name="T83" fmla="*/ 25 h 44"/>
                  <a:gd name="T84" fmla="*/ 31 w 44"/>
                  <a:gd name="T85" fmla="*/ 24 h 44"/>
                  <a:gd name="T86" fmla="*/ 29 w 44"/>
                  <a:gd name="T87" fmla="*/ 25 h 44"/>
                  <a:gd name="T88" fmla="*/ 31 w 44"/>
                  <a:gd name="T89" fmla="*/ 28 h 44"/>
                  <a:gd name="T90" fmla="*/ 28 w 44"/>
                  <a:gd name="T91" fmla="*/ 31 h 44"/>
                  <a:gd name="T92" fmla="*/ 25 w 44"/>
                  <a:gd name="T93" fmla="*/ 29 h 44"/>
                  <a:gd name="T94" fmla="*/ 24 w 44"/>
                  <a:gd name="T95" fmla="*/ 31 h 44"/>
                  <a:gd name="T96" fmla="*/ 25 w 44"/>
                  <a:gd name="T97" fmla="*/ 32 h 44"/>
                  <a:gd name="T98" fmla="*/ 30 w 44"/>
                  <a:gd name="T99" fmla="*/ 38 h 44"/>
                  <a:gd name="T100" fmla="*/ 32 w 44"/>
                  <a:gd name="T101" fmla="*/ 39 h 44"/>
                  <a:gd name="T102" fmla="*/ 34 w 44"/>
                  <a:gd name="T103" fmla="*/ 38 h 44"/>
                  <a:gd name="T104" fmla="*/ 38 w 44"/>
                  <a:gd name="T105" fmla="*/ 34 h 44"/>
                  <a:gd name="T106" fmla="*/ 39 w 44"/>
                  <a:gd name="T107" fmla="*/ 32 h 44"/>
                  <a:gd name="T108" fmla="*/ 38 w 44"/>
                  <a:gd name="T109" fmla="*/ 3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4" h="44">
                    <a:moveTo>
                      <a:pt x="42" y="38"/>
                    </a:moveTo>
                    <a:cubicBezTo>
                      <a:pt x="38" y="42"/>
                      <a:pt x="38" y="42"/>
                      <a:pt x="38" y="42"/>
                    </a:cubicBezTo>
                    <a:cubicBezTo>
                      <a:pt x="36" y="43"/>
                      <a:pt x="34" y="44"/>
                      <a:pt x="32" y="44"/>
                    </a:cubicBezTo>
                    <a:cubicBezTo>
                      <a:pt x="30" y="44"/>
                      <a:pt x="28" y="43"/>
                      <a:pt x="27" y="4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0" y="35"/>
                      <a:pt x="19" y="33"/>
                      <a:pt x="19" y="31"/>
                    </a:cubicBezTo>
                    <a:cubicBezTo>
                      <a:pt x="19" y="28"/>
                      <a:pt x="20" y="26"/>
                      <a:pt x="21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7" y="24"/>
                      <a:pt x="15" y="25"/>
                      <a:pt x="13" y="25"/>
                    </a:cubicBezTo>
                    <a:cubicBezTo>
                      <a:pt x="11" y="25"/>
                      <a:pt x="9" y="24"/>
                      <a:pt x="8" y="23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6"/>
                      <a:pt x="0" y="14"/>
                      <a:pt x="0" y="12"/>
                    </a:cubicBezTo>
                    <a:cubicBezTo>
                      <a:pt x="0" y="10"/>
                      <a:pt x="1" y="8"/>
                      <a:pt x="2" y="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4" y="0"/>
                      <a:pt x="16" y="1"/>
                      <a:pt x="17" y="2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9"/>
                      <a:pt x="25" y="11"/>
                      <a:pt x="25" y="13"/>
                    </a:cubicBezTo>
                    <a:cubicBezTo>
                      <a:pt x="25" y="15"/>
                      <a:pt x="24" y="17"/>
                      <a:pt x="23" y="19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0"/>
                      <a:pt x="28" y="19"/>
                      <a:pt x="31" y="19"/>
                    </a:cubicBezTo>
                    <a:cubicBezTo>
                      <a:pt x="33" y="19"/>
                      <a:pt x="35" y="20"/>
                      <a:pt x="36" y="2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8"/>
                      <a:pt x="44" y="30"/>
                      <a:pt x="44" y="32"/>
                    </a:cubicBezTo>
                    <a:cubicBezTo>
                      <a:pt x="44" y="34"/>
                      <a:pt x="43" y="36"/>
                      <a:pt x="42" y="38"/>
                    </a:cubicBezTo>
                    <a:close/>
                    <a:moveTo>
                      <a:pt x="19" y="12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12" y="5"/>
                      <a:pt x="12" y="5"/>
                    </a:cubicBezTo>
                    <a:cubicBezTo>
                      <a:pt x="11" y="5"/>
                      <a:pt x="10" y="5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0"/>
                      <a:pt x="5" y="11"/>
                      <a:pt x="5" y="12"/>
                    </a:cubicBezTo>
                    <a:cubicBezTo>
                      <a:pt x="5" y="12"/>
                      <a:pt x="5" y="13"/>
                      <a:pt x="6" y="1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20"/>
                      <a:pt x="13" y="20"/>
                      <a:pt x="13" y="20"/>
                    </a:cubicBezTo>
                    <a:cubicBezTo>
                      <a:pt x="14" y="20"/>
                      <a:pt x="15" y="20"/>
                      <a:pt x="15" y="19"/>
                    </a:cubicBezTo>
                    <a:cubicBezTo>
                      <a:pt x="14" y="18"/>
                      <a:pt x="13" y="17"/>
                      <a:pt x="13" y="16"/>
                    </a:cubicBezTo>
                    <a:cubicBezTo>
                      <a:pt x="13" y="15"/>
                      <a:pt x="15" y="13"/>
                      <a:pt x="16" y="13"/>
                    </a:cubicBezTo>
                    <a:cubicBezTo>
                      <a:pt x="17" y="13"/>
                      <a:pt x="18" y="14"/>
                      <a:pt x="19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19" y="12"/>
                    </a:cubicBezTo>
                    <a:close/>
                    <a:moveTo>
                      <a:pt x="38" y="30"/>
                    </a:move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24"/>
                      <a:pt x="31" y="24"/>
                      <a:pt x="31" y="24"/>
                    </a:cubicBezTo>
                    <a:cubicBezTo>
                      <a:pt x="30" y="24"/>
                      <a:pt x="29" y="24"/>
                      <a:pt x="29" y="25"/>
                    </a:cubicBezTo>
                    <a:cubicBezTo>
                      <a:pt x="29" y="26"/>
                      <a:pt x="31" y="27"/>
                      <a:pt x="31" y="28"/>
                    </a:cubicBezTo>
                    <a:cubicBezTo>
                      <a:pt x="31" y="29"/>
                      <a:pt x="29" y="31"/>
                      <a:pt x="28" y="31"/>
                    </a:cubicBezTo>
                    <a:cubicBezTo>
                      <a:pt x="27" y="31"/>
                      <a:pt x="26" y="29"/>
                      <a:pt x="25" y="29"/>
                    </a:cubicBezTo>
                    <a:cubicBezTo>
                      <a:pt x="24" y="29"/>
                      <a:pt x="24" y="30"/>
                      <a:pt x="24" y="31"/>
                    </a:cubicBezTo>
                    <a:cubicBezTo>
                      <a:pt x="24" y="31"/>
                      <a:pt x="24" y="32"/>
                      <a:pt x="25" y="32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9"/>
                      <a:pt x="32" y="39"/>
                    </a:cubicBezTo>
                    <a:cubicBezTo>
                      <a:pt x="33" y="39"/>
                      <a:pt x="33" y="38"/>
                      <a:pt x="34" y="38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38" y="34"/>
                      <a:pt x="39" y="33"/>
                      <a:pt x="39" y="32"/>
                    </a:cubicBezTo>
                    <a:cubicBezTo>
                      <a:pt x="39" y="32"/>
                      <a:pt x="38" y="31"/>
                      <a:pt x="38" y="3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42" name="文本框 4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    <p:cNvSpPr txBox="1"/>
              <p:nvPr/>
            </p:nvSpPr>
            <p:spPr>
              <a:xfrm>
                <a:off x="4927352" y="2222870"/>
                <a:ext cx="672316" cy="40987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IN" altLang="zh-CN" sz="4800" dirty="0">
                    <a:solidFill>
                      <a:srgbClr val="FDFDFD"/>
                    </a:solidFill>
                    <a:cs typeface="+mn-ea"/>
                    <a:sym typeface="+mn-lt"/>
                  </a:rPr>
                  <a:t>1</a:t>
                </a:r>
                <a:endParaRPr lang="zh-CN" altLang="en-US" sz="4800" dirty="0">
                  <a:solidFill>
                    <a:srgbClr val="FDFDF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文本框 44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/>
              <p:cNvSpPr txBox="1"/>
              <p:nvPr/>
            </p:nvSpPr>
            <p:spPr>
              <a:xfrm>
                <a:off x="5341501" y="4279698"/>
                <a:ext cx="1661609" cy="33611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 altLang="en-US" sz="1500" dirty="0">
                    <a:solidFill>
                      <a:srgbClr val="FDFDFD"/>
                    </a:solidFill>
                    <a:cs typeface="+mn-ea"/>
                    <a:sym typeface="+mn-lt"/>
                  </a:rPr>
                  <a:t>Title text added</a:t>
                </a:r>
                <a:endParaRPr lang="zh-CN" altLang="en-US" sz="2400" dirty="0">
                  <a:solidFill>
                    <a:srgbClr val="FDFDFD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组合 5"/>
            <p:cNvGrpSpPr/>
            <p:nvPr/>
          </p:nvGrpSpPr>
          <p:grpSpPr>
            <a:xfrm>
              <a:off x="12825" y="2361"/>
              <a:ext cx="5992" cy="1296"/>
              <a:chOff x="3366909" y="2343599"/>
              <a:chExt cx="3804925" cy="823440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3366909" y="2343599"/>
                <a:ext cx="3804925" cy="41614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Upload Iris Images for Analysis</a:t>
                </a:r>
                <a:endPara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3624780" y="2750893"/>
                <a:ext cx="2952605" cy="41614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Users can upload high-quality iris images directly into the system for tumor detection.</a:t>
                </a:r>
              </a:p>
            </p:txBody>
          </p:sp>
        </p:grpSp>
        <p:grpSp>
          <p:nvGrpSpPr>
            <p:cNvPr id="50" name="组合 5"/>
            <p:cNvGrpSpPr/>
            <p:nvPr/>
          </p:nvGrpSpPr>
          <p:grpSpPr>
            <a:xfrm>
              <a:off x="12243" y="7598"/>
              <a:ext cx="5293" cy="1047"/>
              <a:chOff x="2996879" y="2315614"/>
              <a:chExt cx="3361098" cy="665266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2996879" y="2315614"/>
                <a:ext cx="3361098" cy="25606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View Tumor Detection Results</a:t>
                </a:r>
                <a:endPara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3298657" y="2724816"/>
                <a:ext cx="2952605" cy="25606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system displays results indicating whether a tumor is detected.</a:t>
                </a:r>
              </a:p>
            </p:txBody>
          </p:sp>
        </p:grpSp>
        <p:grpSp>
          <p:nvGrpSpPr>
            <p:cNvPr id="53" name="组合 5"/>
            <p:cNvGrpSpPr/>
            <p:nvPr/>
          </p:nvGrpSpPr>
          <p:grpSpPr>
            <a:xfrm>
              <a:off x="1014" y="2362"/>
              <a:ext cx="5298" cy="1181"/>
              <a:chOff x="3477258" y="2330712"/>
              <a:chExt cx="3364316" cy="750492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3477258" y="2330712"/>
                <a:ext cx="3364316" cy="41614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en-US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Register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New User Account</a:t>
                </a:r>
                <a:endPara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3753744" y="2665058"/>
                <a:ext cx="2952605" cy="41614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create a secure account to access the application.</a:t>
                </a:r>
              </a:p>
            </p:txBody>
          </p:sp>
        </p:grpSp>
        <p:grpSp>
          <p:nvGrpSpPr>
            <p:cNvPr id="56" name="组合 5"/>
            <p:cNvGrpSpPr/>
            <p:nvPr/>
          </p:nvGrpSpPr>
          <p:grpSpPr>
            <a:xfrm>
              <a:off x="383" y="7493"/>
              <a:ext cx="6159" cy="1319"/>
              <a:chOff x="3145836" y="2329404"/>
              <a:chExt cx="3910490" cy="837636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145836" y="2329404"/>
                <a:ext cx="3910490" cy="3360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Login with Username and Password</a:t>
                </a:r>
                <a:endPara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3624779" y="2751852"/>
                <a:ext cx="2952605" cy="41518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Provides secure access to system features through a login portal.</a:t>
                </a:r>
              </a:p>
            </p:txBody>
          </p:sp>
        </p:grpSp>
      </p:grpSp>
      <p:sp>
        <p:nvSpPr>
          <p:cNvPr id="63" name="TextBox 8">
            <a:extLst>
              <a:ext uri="{FF2B5EF4-FFF2-40B4-BE49-F238E27FC236}">
                <a16:creationId xmlns:a16="http://schemas.microsoft.com/office/drawing/2014/main" id="{384E933C-0DCC-4A7B-A4F8-252281A271F4}"/>
              </a:ext>
            </a:extLst>
          </p:cNvPr>
          <p:cNvSpPr txBox="1"/>
          <p:nvPr/>
        </p:nvSpPr>
        <p:spPr>
          <a:xfrm>
            <a:off x="2240588" y="702159"/>
            <a:ext cx="8855932" cy="5462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FUNCTIONALITIES</a:t>
            </a:r>
          </a:p>
        </p:txBody>
      </p:sp>
      <p:sp>
        <p:nvSpPr>
          <p:cNvPr id="2" name="文本框 4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<a:extLst>
              <a:ext uri="{FF2B5EF4-FFF2-40B4-BE49-F238E27FC236}">
                <a16:creationId xmlns:a16="http://schemas.microsoft.com/office/drawing/2014/main" id="{B96B5FB2-9501-846B-D422-9AB34DA075F9}"/>
              </a:ext>
            </a:extLst>
          </p:cNvPr>
          <p:cNvSpPr txBox="1"/>
          <p:nvPr/>
        </p:nvSpPr>
        <p:spPr>
          <a:xfrm>
            <a:off x="4116219" y="3454149"/>
            <a:ext cx="640192" cy="3902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zh-CN" sz="4800" dirty="0">
                <a:solidFill>
                  <a:srgbClr val="FDFDFD"/>
                </a:solidFill>
                <a:cs typeface="+mn-ea"/>
                <a:sym typeface="+mn-lt"/>
              </a:rPr>
              <a:t>2</a:t>
            </a:r>
            <a:endParaRPr lang="zh-CN" altLang="en-US" sz="4800" dirty="0">
              <a:solidFill>
                <a:srgbClr val="FDFDFD"/>
              </a:solidFill>
              <a:cs typeface="+mn-ea"/>
              <a:sym typeface="+mn-lt"/>
            </a:endParaRPr>
          </a:p>
        </p:txBody>
      </p:sp>
      <p:sp>
        <p:nvSpPr>
          <p:cNvPr id="3" name="文本框 4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<a:extLst>
              <a:ext uri="{FF2B5EF4-FFF2-40B4-BE49-F238E27FC236}">
                <a16:creationId xmlns:a16="http://schemas.microsoft.com/office/drawing/2014/main" id="{1FA922C9-D344-4374-9203-B4FF7489081A}"/>
              </a:ext>
            </a:extLst>
          </p:cNvPr>
          <p:cNvSpPr txBox="1"/>
          <p:nvPr/>
        </p:nvSpPr>
        <p:spPr>
          <a:xfrm>
            <a:off x="7494128" y="3491437"/>
            <a:ext cx="640192" cy="3902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zh-CN" sz="4800" dirty="0">
                <a:solidFill>
                  <a:srgbClr val="FDFDFD"/>
                </a:solidFill>
                <a:cs typeface="+mn-ea"/>
                <a:sym typeface="+mn-lt"/>
              </a:rPr>
              <a:t>4</a:t>
            </a:r>
            <a:endParaRPr lang="zh-CN" altLang="en-US" sz="4800" dirty="0">
              <a:solidFill>
                <a:srgbClr val="FDFDFD"/>
              </a:solidFill>
              <a:cs typeface="+mn-ea"/>
              <a:sym typeface="+mn-lt"/>
            </a:endParaRPr>
          </a:p>
        </p:txBody>
      </p:sp>
      <p:sp>
        <p:nvSpPr>
          <p:cNvPr id="4" name="文本框 41" descr="e7d195523061f1c0c1615b9df1bbdd2bfe6b1bbcaa762e9c9C6BA35F1A0C78CCDA02105FA2A3ED6FA48AA51DC85BCBAE83D32A89F2476AA5CBA224009A8F92CE7B9F49B81DAA96632FF23A8464D06BF09C32A9AB9F34BD8274C66503732A42B192E7BB20720E0874EFF1E83547F3E1DA3A397B61D3250581F993DAA4A8BADFE00000A12A69FC18A6">
            <a:extLst>
              <a:ext uri="{FF2B5EF4-FFF2-40B4-BE49-F238E27FC236}">
                <a16:creationId xmlns:a16="http://schemas.microsoft.com/office/drawing/2014/main" id="{3B59AD8A-85FA-52A4-8E81-B34365D4E4BE}"/>
              </a:ext>
            </a:extLst>
          </p:cNvPr>
          <p:cNvSpPr txBox="1"/>
          <p:nvPr/>
        </p:nvSpPr>
        <p:spPr>
          <a:xfrm>
            <a:off x="6668554" y="1989382"/>
            <a:ext cx="640192" cy="3902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zh-CN" sz="4800" dirty="0">
                <a:solidFill>
                  <a:srgbClr val="FDFDFD"/>
                </a:solidFill>
                <a:cs typeface="+mn-ea"/>
                <a:sym typeface="+mn-lt"/>
              </a:rPr>
              <a:t>3</a:t>
            </a:r>
            <a:endParaRPr lang="zh-CN" altLang="en-US" sz="4800" dirty="0">
              <a:solidFill>
                <a:srgbClr val="FDFDFD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9CB5B-3F18-210C-6B17-07A6B6B5A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61D5418D-EB6F-F846-8DAD-2A40792DE74E}"/>
              </a:ext>
            </a:extLst>
          </p:cNvPr>
          <p:cNvCxnSpPr/>
          <p:nvPr/>
        </p:nvCxnSpPr>
        <p:spPr>
          <a:xfrm flipH="1">
            <a:off x="4225592" y="3781700"/>
            <a:ext cx="0" cy="1384863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8A5DF34E-E8D8-1158-4ED9-3E6610C55B6D}"/>
              </a:ext>
            </a:extLst>
          </p:cNvPr>
          <p:cNvCxnSpPr/>
          <p:nvPr/>
        </p:nvCxnSpPr>
        <p:spPr>
          <a:xfrm flipH="1">
            <a:off x="8145465" y="3786692"/>
            <a:ext cx="0" cy="1384863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CAD225C-77C8-906F-9CD8-1F77AC254F4E}"/>
              </a:ext>
            </a:extLst>
          </p:cNvPr>
          <p:cNvGrpSpPr/>
          <p:nvPr/>
        </p:nvGrpSpPr>
        <p:grpSpPr>
          <a:xfrm>
            <a:off x="1496154" y="2117949"/>
            <a:ext cx="9188509" cy="1425880"/>
            <a:chOff x="1494974" y="2850435"/>
            <a:chExt cx="9188509" cy="1425880"/>
          </a:xfrm>
        </p:grpSpPr>
        <p:sp>
          <p:nvSpPr>
            <p:cNvPr id="77" name="îš1íḋè">
              <a:extLst>
                <a:ext uri="{FF2B5EF4-FFF2-40B4-BE49-F238E27FC236}">
                  <a16:creationId xmlns:a16="http://schemas.microsoft.com/office/drawing/2014/main" id="{214E24D2-7567-B7FC-493D-611114D6837C}"/>
                </a:ext>
              </a:extLst>
            </p:cNvPr>
            <p:cNvSpPr/>
            <p:nvPr/>
          </p:nvSpPr>
          <p:spPr>
            <a:xfrm>
              <a:off x="1494974" y="2850435"/>
              <a:ext cx="2161746" cy="110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rgbClr val="5189D3"/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E8C67"/>
                    </a:gs>
                    <a:gs pos="100000">
                      <a:srgbClr val="EC354A"/>
                    </a:gs>
                  </a:gsLst>
                  <a:path path="circle">
                    <a:fillToRect/>
                  </a:path>
                </a:gra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iṡļîde">
              <a:extLst>
                <a:ext uri="{FF2B5EF4-FFF2-40B4-BE49-F238E27FC236}">
                  <a16:creationId xmlns:a16="http://schemas.microsoft.com/office/drawing/2014/main" id="{738A4E0F-934B-12E3-B887-FDE1FC52C8A4}"/>
                </a:ext>
              </a:extLst>
            </p:cNvPr>
            <p:cNvSpPr/>
            <p:nvPr/>
          </p:nvSpPr>
          <p:spPr>
            <a:xfrm>
              <a:off x="3845587" y="2850435"/>
              <a:ext cx="4645233" cy="1106172"/>
            </a:xfrm>
            <a:custGeom>
              <a:avLst/>
              <a:gdLst>
                <a:gd name="connsiteX0" fmla="*/ 814017 w 4925491"/>
                <a:gd name="connsiteY0" fmla="*/ 133628 h 1172910"/>
                <a:gd name="connsiteX1" fmla="*/ 361190 w 4925491"/>
                <a:gd name="connsiteY1" fmla="*/ 586455 h 1172910"/>
                <a:gd name="connsiteX2" fmla="*/ 814017 w 4925491"/>
                <a:gd name="connsiteY2" fmla="*/ 1039282 h 1172910"/>
                <a:gd name="connsiteX3" fmla="*/ 4183352 w 4925491"/>
                <a:gd name="connsiteY3" fmla="*/ 1039282 h 1172910"/>
                <a:gd name="connsiteX4" fmla="*/ 4636179 w 4925491"/>
                <a:gd name="connsiteY4" fmla="*/ 586455 h 1172910"/>
                <a:gd name="connsiteX5" fmla="*/ 4183352 w 4925491"/>
                <a:gd name="connsiteY5" fmla="*/ 133628 h 1172910"/>
                <a:gd name="connsiteX6" fmla="*/ 586455 w 4925491"/>
                <a:gd name="connsiteY6" fmla="*/ 0 h 1172910"/>
                <a:gd name="connsiteX7" fmla="*/ 4339036 w 4925491"/>
                <a:gd name="connsiteY7" fmla="*/ 0 h 1172910"/>
                <a:gd name="connsiteX8" fmla="*/ 4925491 w 4925491"/>
                <a:gd name="connsiteY8" fmla="*/ 586455 h 1172910"/>
                <a:gd name="connsiteX9" fmla="*/ 4339036 w 4925491"/>
                <a:gd name="connsiteY9" fmla="*/ 1172910 h 1172910"/>
                <a:gd name="connsiteX10" fmla="*/ 586455 w 4925491"/>
                <a:gd name="connsiteY10" fmla="*/ 1172910 h 1172910"/>
                <a:gd name="connsiteX11" fmla="*/ 0 w 4925491"/>
                <a:gd name="connsiteY11" fmla="*/ 586455 h 1172910"/>
                <a:gd name="connsiteX12" fmla="*/ 586455 w 4925491"/>
                <a:gd name="connsiteY12" fmla="*/ 0 h 117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5491" h="1172910">
                  <a:moveTo>
                    <a:pt x="814017" y="133628"/>
                  </a:moveTo>
                  <a:cubicBezTo>
                    <a:pt x="563928" y="133628"/>
                    <a:pt x="361190" y="336366"/>
                    <a:pt x="361190" y="586455"/>
                  </a:cubicBezTo>
                  <a:cubicBezTo>
                    <a:pt x="361190" y="836544"/>
                    <a:pt x="563928" y="1039282"/>
                    <a:pt x="814017" y="1039282"/>
                  </a:cubicBezTo>
                  <a:lnTo>
                    <a:pt x="4183352" y="1039282"/>
                  </a:lnTo>
                  <a:cubicBezTo>
                    <a:pt x="4433441" y="1039282"/>
                    <a:pt x="4636179" y="836544"/>
                    <a:pt x="4636179" y="586455"/>
                  </a:cubicBezTo>
                  <a:cubicBezTo>
                    <a:pt x="4636179" y="336366"/>
                    <a:pt x="4433441" y="133628"/>
                    <a:pt x="4183352" y="133628"/>
                  </a:cubicBezTo>
                  <a:close/>
                  <a:moveTo>
                    <a:pt x="586455" y="0"/>
                  </a:moveTo>
                  <a:lnTo>
                    <a:pt x="4339036" y="0"/>
                  </a:lnTo>
                  <a:cubicBezTo>
                    <a:pt x="4662926" y="0"/>
                    <a:pt x="4925491" y="262565"/>
                    <a:pt x="4925491" y="586455"/>
                  </a:cubicBezTo>
                  <a:cubicBezTo>
                    <a:pt x="4925491" y="910345"/>
                    <a:pt x="4662926" y="1172910"/>
                    <a:pt x="4339036" y="1172910"/>
                  </a:cubicBezTo>
                  <a:lnTo>
                    <a:pt x="586455" y="1172910"/>
                  </a:lnTo>
                  <a:cubicBezTo>
                    <a:pt x="262565" y="1172910"/>
                    <a:pt x="0" y="910345"/>
                    <a:pt x="0" y="586455"/>
                  </a:cubicBezTo>
                  <a:cubicBezTo>
                    <a:pt x="0" y="262565"/>
                    <a:pt x="262565" y="0"/>
                    <a:pt x="586455" y="0"/>
                  </a:cubicBezTo>
                  <a:close/>
                </a:path>
              </a:pathLst>
            </a:custGeom>
            <a:solidFill>
              <a:srgbClr val="5189D3"/>
            </a:solidFill>
            <a:ln w="12700">
              <a:miter lim="400000"/>
            </a:ln>
          </p:spPr>
          <p:txBody>
            <a:bodyPr wrap="square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íṩḻidê">
              <a:extLst>
                <a:ext uri="{FF2B5EF4-FFF2-40B4-BE49-F238E27FC236}">
                  <a16:creationId xmlns:a16="http://schemas.microsoft.com/office/drawing/2014/main" id="{6D8F2563-3A26-5CF7-1B22-7D4C91B41963}"/>
                </a:ext>
              </a:extLst>
            </p:cNvPr>
            <p:cNvSpPr/>
            <p:nvPr/>
          </p:nvSpPr>
          <p:spPr>
            <a:xfrm>
              <a:off x="8521744" y="2850435"/>
              <a:ext cx="2161739" cy="110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rgbClr val="5189D3"/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íśļîḑè">
              <a:extLst>
                <a:ext uri="{FF2B5EF4-FFF2-40B4-BE49-F238E27FC236}">
                  <a16:creationId xmlns:a16="http://schemas.microsoft.com/office/drawing/2014/main" id="{B20D06EA-D102-9332-C35A-78F87F23F386}"/>
                </a:ext>
              </a:extLst>
            </p:cNvPr>
            <p:cNvSpPr/>
            <p:nvPr/>
          </p:nvSpPr>
          <p:spPr>
            <a:xfrm>
              <a:off x="2900731" y="3253726"/>
              <a:ext cx="1714491" cy="28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5189D3"/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îṣḻíḋe">
              <a:extLst>
                <a:ext uri="{FF2B5EF4-FFF2-40B4-BE49-F238E27FC236}">
                  <a16:creationId xmlns:a16="http://schemas.microsoft.com/office/drawing/2014/main" id="{944B36C4-2D24-4527-DDD9-83329F6961A5}"/>
                </a:ext>
              </a:extLst>
            </p:cNvPr>
            <p:cNvSpPr/>
            <p:nvPr/>
          </p:nvSpPr>
          <p:spPr>
            <a:xfrm>
              <a:off x="7590436" y="3253726"/>
              <a:ext cx="1714485" cy="28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5189D3"/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2" name="íṡḻîḍè">
              <a:extLst>
                <a:ext uri="{FF2B5EF4-FFF2-40B4-BE49-F238E27FC236}">
                  <a16:creationId xmlns:a16="http://schemas.microsoft.com/office/drawing/2014/main" id="{11DACAD9-B0F7-FB00-7A21-0D58B1D04674}"/>
                </a:ext>
              </a:extLst>
            </p:cNvPr>
            <p:cNvGrpSpPr/>
            <p:nvPr/>
          </p:nvGrpSpPr>
          <p:grpSpPr>
            <a:xfrm>
              <a:off x="2273592" y="3551345"/>
              <a:ext cx="604305" cy="604305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83" name="íŝḷíďè">
                <a:extLst>
                  <a:ext uri="{FF2B5EF4-FFF2-40B4-BE49-F238E27FC236}">
                    <a16:creationId xmlns:a16="http://schemas.microsoft.com/office/drawing/2014/main" id="{5935D6B3-152A-4527-3185-1891133A4E7F}"/>
                  </a:ext>
                </a:extLst>
              </p:cNvPr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rgbClr val="5189D3"/>
              </a:solidFill>
              <a:ln w="571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4" name="íṡľíḓé">
                <a:extLst>
                  <a:ext uri="{FF2B5EF4-FFF2-40B4-BE49-F238E27FC236}">
                    <a16:creationId xmlns:a16="http://schemas.microsoft.com/office/drawing/2014/main" id="{36131DC6-3494-82A7-DE4E-A05E6A14265F}"/>
                  </a:ext>
                </a:extLst>
              </p:cNvPr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5" name="îṩľîḑe">
              <a:extLst>
                <a:ext uri="{FF2B5EF4-FFF2-40B4-BE49-F238E27FC236}">
                  <a16:creationId xmlns:a16="http://schemas.microsoft.com/office/drawing/2014/main" id="{A48AEF9A-75CD-58BA-5F43-F8F6C6006E8A}"/>
                </a:ext>
              </a:extLst>
            </p:cNvPr>
            <p:cNvGrpSpPr/>
            <p:nvPr/>
          </p:nvGrpSpPr>
          <p:grpSpPr>
            <a:xfrm>
              <a:off x="5727170" y="3430680"/>
              <a:ext cx="845635" cy="845635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86" name="ïšḷïdê">
                <a:extLst>
                  <a:ext uri="{FF2B5EF4-FFF2-40B4-BE49-F238E27FC236}">
                    <a16:creationId xmlns:a16="http://schemas.microsoft.com/office/drawing/2014/main" id="{5C4FE57C-2B72-9B33-3875-23205AA84A38}"/>
                  </a:ext>
                </a:extLst>
              </p:cNvPr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rgbClr val="5189D3"/>
              </a:solidFill>
              <a:ln w="571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7" name="ïṣ1îḑé">
                <a:extLst>
                  <a:ext uri="{FF2B5EF4-FFF2-40B4-BE49-F238E27FC236}">
                    <a16:creationId xmlns:a16="http://schemas.microsoft.com/office/drawing/2014/main" id="{1111425F-C7BE-8560-CD9B-CA1719B22A60}"/>
                  </a:ext>
                </a:extLst>
              </p:cNvPr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88" name="íSḷíďê">
              <a:extLst>
                <a:ext uri="{FF2B5EF4-FFF2-40B4-BE49-F238E27FC236}">
                  <a16:creationId xmlns:a16="http://schemas.microsoft.com/office/drawing/2014/main" id="{B08AE2A1-8DB4-D927-06D9-DE1D15FF373A}"/>
                </a:ext>
              </a:extLst>
            </p:cNvPr>
            <p:cNvGrpSpPr/>
            <p:nvPr/>
          </p:nvGrpSpPr>
          <p:grpSpPr>
            <a:xfrm>
              <a:off x="9314008" y="3551345"/>
              <a:ext cx="604305" cy="604305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89" name="íṩḻïḑê">
                <a:extLst>
                  <a:ext uri="{FF2B5EF4-FFF2-40B4-BE49-F238E27FC236}">
                    <a16:creationId xmlns:a16="http://schemas.microsoft.com/office/drawing/2014/main" id="{5C1EFAD5-8FA8-574A-5841-7E5EB11A88F4}"/>
                  </a:ext>
                </a:extLst>
              </p:cNvPr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rgbClr val="5189D3"/>
              </a:solidFill>
              <a:ln w="571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0" name="iṡ1íḍe">
                <a:extLst>
                  <a:ext uri="{FF2B5EF4-FFF2-40B4-BE49-F238E27FC236}">
                    <a16:creationId xmlns:a16="http://schemas.microsoft.com/office/drawing/2014/main" id="{808980E4-C05F-6E3F-6A9A-3733AF858B83}"/>
                  </a:ext>
                </a:extLst>
              </p:cNvPr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FE665DCF-DB3D-FD54-B6F9-57CF7A99BFD6}"/>
              </a:ext>
            </a:extLst>
          </p:cNvPr>
          <p:cNvSpPr txBox="1"/>
          <p:nvPr/>
        </p:nvSpPr>
        <p:spPr>
          <a:xfrm>
            <a:off x="1630495" y="3925031"/>
            <a:ext cx="2133781" cy="3200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Focuses On Early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C5AC6-6BAC-A1E1-E774-718552B6E35F}"/>
              </a:ext>
            </a:extLst>
          </p:cNvPr>
          <p:cNvSpPr txBox="1"/>
          <p:nvPr/>
        </p:nvSpPr>
        <p:spPr>
          <a:xfrm>
            <a:off x="3194523" y="753288"/>
            <a:ext cx="63947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VALUE PROPOSITION</a:t>
            </a:r>
          </a:p>
        </p:txBody>
      </p:sp>
      <p:sp>
        <p:nvSpPr>
          <p:cNvPr id="4" name="PA_库_椭圆 5">
            <a:extLst>
              <a:ext uri="{FF2B5EF4-FFF2-40B4-BE49-F238E27FC236}">
                <a16:creationId xmlns:a16="http://schemas.microsoft.com/office/drawing/2014/main" id="{A513510B-299E-22E0-97DA-130E8DC9CF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86860" y="3889328"/>
            <a:ext cx="553998" cy="553998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PA_库_椭圆 5">
            <a:extLst>
              <a:ext uri="{FF2B5EF4-FFF2-40B4-BE49-F238E27FC236}">
                <a16:creationId xmlns:a16="http://schemas.microsoft.com/office/drawing/2014/main" id="{0A9276B9-3A09-691C-91FC-6DFB20D2A11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561341" y="3893856"/>
            <a:ext cx="553998" cy="553998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PA_库_椭圆 5">
            <a:extLst>
              <a:ext uri="{FF2B5EF4-FFF2-40B4-BE49-F238E27FC236}">
                <a16:creationId xmlns:a16="http://schemas.microsoft.com/office/drawing/2014/main" id="{CC262EC8-A4CC-7E25-9F64-A09C652F0B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47361" y="3920134"/>
            <a:ext cx="553998" cy="553998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91">
            <a:extLst>
              <a:ext uri="{FF2B5EF4-FFF2-40B4-BE49-F238E27FC236}">
                <a16:creationId xmlns:a16="http://schemas.microsoft.com/office/drawing/2014/main" id="{7CC6CB34-9CA3-BC5D-255F-315E9B3C3373}"/>
              </a:ext>
            </a:extLst>
          </p:cNvPr>
          <p:cNvSpPr txBox="1"/>
          <p:nvPr/>
        </p:nvSpPr>
        <p:spPr>
          <a:xfrm>
            <a:off x="5339503" y="3964053"/>
            <a:ext cx="2133781" cy="745969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User-friendly Interface</a:t>
            </a:r>
          </a:p>
        </p:txBody>
      </p:sp>
      <p:sp>
        <p:nvSpPr>
          <p:cNvPr id="8" name="文本框 91">
            <a:extLst>
              <a:ext uri="{FF2B5EF4-FFF2-40B4-BE49-F238E27FC236}">
                <a16:creationId xmlns:a16="http://schemas.microsoft.com/office/drawing/2014/main" id="{DB7C1C97-4102-04DD-AE61-7F7E3D3DA034}"/>
              </a:ext>
            </a:extLst>
          </p:cNvPr>
          <p:cNvSpPr txBox="1"/>
          <p:nvPr/>
        </p:nvSpPr>
        <p:spPr>
          <a:xfrm>
            <a:off x="8977729" y="3987598"/>
            <a:ext cx="2586024" cy="822256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No-specialized hardware required</a:t>
            </a:r>
          </a:p>
        </p:txBody>
      </p:sp>
    </p:spTree>
    <p:extLst>
      <p:ext uri="{BB962C8B-B14F-4D97-AF65-F5344CB8AC3E}">
        <p14:creationId xmlns:p14="http://schemas.microsoft.com/office/powerpoint/2010/main" val="311055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9FD22B-DCD9-4DD0-B355-A220601B62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b="7940"/>
          <a:stretch>
            <a:fillRect/>
          </a:stretch>
        </p:blipFill>
        <p:spPr>
          <a:xfrm flipH="1">
            <a:off x="0" y="0"/>
            <a:ext cx="12192000" cy="69189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482119A-3B32-4EA3-A085-15A88334DD37}"/>
              </a:ext>
            </a:extLst>
          </p:cNvPr>
          <p:cNvSpPr/>
          <p:nvPr/>
        </p:nvSpPr>
        <p:spPr>
          <a:xfrm>
            <a:off x="1307987" y="1120304"/>
            <a:ext cx="4575228" cy="815897"/>
          </a:xfrm>
          <a:prstGeom prst="rect">
            <a:avLst/>
          </a:prstGeom>
        </p:spPr>
        <p:txBody>
          <a:bodyPr vert="horz" wrap="none">
            <a:noAutofit/>
          </a:bodyPr>
          <a:lstStyle/>
          <a:p>
            <a:r>
              <a:rPr lang="en-US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FUTURE SCOPE</a:t>
            </a:r>
          </a:p>
        </p:txBody>
      </p:sp>
      <p:sp>
        <p:nvSpPr>
          <p:cNvPr id="10" name="PA_库_椭圆 5">
            <a:extLst>
              <a:ext uri="{FF2B5EF4-FFF2-40B4-BE49-F238E27FC236}">
                <a16:creationId xmlns:a16="http://schemas.microsoft.com/office/drawing/2014/main" id="{8FC2F61E-CD15-4D3F-B9FA-DA9477D4E89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307987" y="2225399"/>
            <a:ext cx="553998" cy="55399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PA_库_矩形 6">
            <a:extLst>
              <a:ext uri="{FF2B5EF4-FFF2-40B4-BE49-F238E27FC236}">
                <a16:creationId xmlns:a16="http://schemas.microsoft.com/office/drawing/2014/main" id="{8F7BB240-0077-4889-83E7-E1E9CDC469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55964" y="2310101"/>
            <a:ext cx="5048518" cy="4276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 to Detect Other Eye Conditions</a:t>
            </a: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PA_库_椭圆 5">
            <a:extLst>
              <a:ext uri="{FF2B5EF4-FFF2-40B4-BE49-F238E27FC236}">
                <a16:creationId xmlns:a16="http://schemas.microsoft.com/office/drawing/2014/main" id="{8FB256BC-3F95-476D-94CB-74815F291B7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07987" y="3150536"/>
            <a:ext cx="553998" cy="55399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PA_库_椭圆 5">
            <a:extLst>
              <a:ext uri="{FF2B5EF4-FFF2-40B4-BE49-F238E27FC236}">
                <a16:creationId xmlns:a16="http://schemas.microsoft.com/office/drawing/2014/main" id="{B2A33CD3-638B-4F6D-9EBD-A598ECAD76A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22682" y="4054403"/>
            <a:ext cx="553998" cy="553998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PA_库_椭圆 5">
            <a:extLst>
              <a:ext uri="{FF2B5EF4-FFF2-40B4-BE49-F238E27FC236}">
                <a16:creationId xmlns:a16="http://schemas.microsoft.com/office/drawing/2014/main" id="{A10E4011-BB6B-43C8-8ABF-7053453657E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322682" y="4959160"/>
            <a:ext cx="553998" cy="553998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PA_库_矩形 6">
            <a:extLst>
              <a:ext uri="{FF2B5EF4-FFF2-40B4-BE49-F238E27FC236}">
                <a16:creationId xmlns:a16="http://schemas.microsoft.com/office/drawing/2014/main" id="{5A273BE9-8A48-9788-E64B-670B2C6E73A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985822" y="3233831"/>
            <a:ext cx="5048518" cy="4276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</a:t>
            </a: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PA_库_矩形 6">
            <a:extLst>
              <a:ext uri="{FF2B5EF4-FFF2-40B4-BE49-F238E27FC236}">
                <a16:creationId xmlns:a16="http://schemas.microsoft.com/office/drawing/2014/main" id="{215E5ACB-F866-058C-93C1-63C75A7D6DA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985822" y="4157561"/>
            <a:ext cx="5048518" cy="4276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Model Improvements</a:t>
            </a: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PA_库_矩形 6">
            <a:extLst>
              <a:ext uri="{FF2B5EF4-FFF2-40B4-BE49-F238E27FC236}">
                <a16:creationId xmlns:a16="http://schemas.microsoft.com/office/drawing/2014/main" id="{312A713C-7882-0DA8-BE21-6CD0A22CA66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955964" y="5022310"/>
            <a:ext cx="5048518" cy="4276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 Accessibility</a:t>
            </a:r>
            <a:endParaRPr lang="en-US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989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65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5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6" grpId="0" animBg="1"/>
      <p:bldP spid="19" grpId="0" animBg="1"/>
      <p:bldP spid="2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9FD22B-DCD9-4DD0-B355-A220601B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b="7940"/>
          <a:stretch>
            <a:fillRect/>
          </a:stretch>
        </p:blipFill>
        <p:spPr>
          <a:xfrm flipH="1">
            <a:off x="0" y="-30480"/>
            <a:ext cx="12192000" cy="6918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3CD6BD-A9BA-B434-C305-A1C6D0C976B3}"/>
              </a:ext>
            </a:extLst>
          </p:cNvPr>
          <p:cNvSpPr txBox="1"/>
          <p:nvPr/>
        </p:nvSpPr>
        <p:spPr>
          <a:xfrm>
            <a:off x="1061050" y="2644170"/>
            <a:ext cx="7970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7149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千图网海量PPT模板www.58pic.com​​">
  <a:themeElements>
    <a:clrScheme name="自定义 2094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5189D3"/>
      </a:accent1>
      <a:accent2>
        <a:srgbClr val="5189D3"/>
      </a:accent2>
      <a:accent3>
        <a:srgbClr val="5189D3"/>
      </a:accent3>
      <a:accent4>
        <a:srgbClr val="5189D3"/>
      </a:accent4>
      <a:accent5>
        <a:srgbClr val="5189D3"/>
      </a:accent5>
      <a:accent6>
        <a:srgbClr val="5189D3"/>
      </a:accent6>
      <a:hlink>
        <a:srgbClr val="168BBA"/>
      </a:hlink>
      <a:folHlink>
        <a:srgbClr val="680000"/>
      </a:folHlink>
    </a:clrScheme>
    <a:fontScheme name="b0m1vbjg">
      <a:majorFont>
        <a:latin typeface="字魂59号-创粗黑" panose="020F0302020204030204"/>
        <a:ea typeface="字魂59号-创粗黑"/>
        <a:cs typeface="Arial"/>
      </a:majorFont>
      <a:minorFont>
        <a:latin typeface="字魂59号-创粗黑" panose="020F0302020204030204"/>
        <a:ea typeface="字魂59号-创粗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354</Words>
  <Application>Microsoft Office PowerPoint</Application>
  <PresentationFormat>Widescreen</PresentationFormat>
  <Paragraphs>65</Paragraphs>
  <Slides>8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Arial</vt:lpstr>
      <vt:lpstr>Times New Roman</vt:lpstr>
      <vt:lpstr>Wingdings</vt:lpstr>
      <vt:lpstr>字魂59号-创粗黑</vt:lpstr>
      <vt:lpstr>千图网海量PPT模板www.58pic.com​​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keyu 244</cp:lastModifiedBy>
  <cp:revision>105</cp:revision>
  <dcterms:created xsi:type="dcterms:W3CDTF">2018-04-10T08:10:31Z</dcterms:created>
  <dcterms:modified xsi:type="dcterms:W3CDTF">2024-11-27T12:33:28Z</dcterms:modified>
</cp:coreProperties>
</file>